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6" r:id="rId10"/>
    <p:sldId id="268" r:id="rId11"/>
    <p:sldId id="270" r:id="rId12"/>
    <p:sldId id="281" r:id="rId13"/>
    <p:sldId id="272" r:id="rId14"/>
    <p:sldId id="273" r:id="rId15"/>
    <p:sldId id="275" r:id="rId16"/>
    <p:sldId id="277" r:id="rId17"/>
    <p:sldId id="288" r:id="rId18"/>
    <p:sldId id="289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66FF66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9095-4351-476D-A850-3008E0B3606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83A-FBE0-4624-939D-CCDEC2486F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892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9095-4351-476D-A850-3008E0B3606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83A-FBE0-4624-939D-CCDEC2486F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451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9095-4351-476D-A850-3008E0B3606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83A-FBE0-4624-939D-CCDEC2486F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080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9095-4351-476D-A850-3008E0B3606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83A-FBE0-4624-939D-CCDEC2486F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739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9095-4351-476D-A850-3008E0B3606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83A-FBE0-4624-939D-CCDEC2486F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529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9095-4351-476D-A850-3008E0B3606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83A-FBE0-4624-939D-CCDEC2486F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638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9095-4351-476D-A850-3008E0B3606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83A-FBE0-4624-939D-CCDEC2486F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983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9095-4351-476D-A850-3008E0B3606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83A-FBE0-4624-939D-CCDEC2486F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931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9095-4351-476D-A850-3008E0B3606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83A-FBE0-4624-939D-CCDEC2486F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652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9095-4351-476D-A850-3008E0B3606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83A-FBE0-4624-939D-CCDEC2486F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14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9095-4351-476D-A850-3008E0B3606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83A-FBE0-4624-939D-CCDEC2486F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908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B9095-4351-476D-A850-3008E0B36067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283A-FBE0-4624-939D-CCDEC2486F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954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ependyseis.g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efepae.gr/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prasinotameio.g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dam.gr/" TargetMode="External"/><Relationship Id="rId5" Type="http://schemas.openxmlformats.org/officeDocument/2006/relationships/hyperlink" Target="http://www.diaxeiristiki.gr/" TargetMode="External"/><Relationship Id="rId4" Type="http://schemas.openxmlformats.org/officeDocument/2006/relationships/hyperlink" Target="http://www.kepa-anem.gr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nko.gr/" TargetMode="External"/><Relationship Id="rId13" Type="http://schemas.openxmlformats.org/officeDocument/2006/relationships/image" Target="../media/image15.png"/><Relationship Id="rId3" Type="http://schemas.openxmlformats.org/officeDocument/2006/relationships/hyperlink" Target="http://www.diaxeiristiki.gr/" TargetMode="External"/><Relationship Id="rId7" Type="http://schemas.openxmlformats.org/officeDocument/2006/relationships/hyperlink" Target="mailto:anko@anko.gr" TargetMode="External"/><Relationship Id="rId12" Type="http://schemas.openxmlformats.org/officeDocument/2006/relationships/image" Target="../media/image5.png"/><Relationship Id="rId2" Type="http://schemas.openxmlformats.org/officeDocument/2006/relationships/hyperlink" Target="mailto:efd@diaxeiristiki.gr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kepa-anem.gr/www.e-kepa.gr" TargetMode="External"/><Relationship Id="rId11" Type="http://schemas.openxmlformats.org/officeDocument/2006/relationships/image" Target="../media/image14.png"/><Relationship Id="rId5" Type="http://schemas.openxmlformats.org/officeDocument/2006/relationships/hyperlink" Target="mailto:greendm@e-kepa.gr/info@e-kepa.gr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11.jpeg"/><Relationship Id="rId9" Type="http://schemas.openxmlformats.org/officeDocument/2006/relationships/image" Target="../media/image12.jpeg"/><Relationship Id="rId14" Type="http://schemas.openxmlformats.org/officeDocument/2006/relationships/image" Target="../media/image16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676400" y="2302007"/>
            <a:ext cx="9144000" cy="1989325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l-G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Δράση</a:t>
            </a:r>
            <a:br>
              <a:rPr lang="el-G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l-G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«Πρόγραμμα Στήριξης και Ενίσχυσης Μικρομεσαίων Επιχειρήσεων στο πλαίσιο του άξονα προτεραιότητας 6 του Χρηματοδοτικού Προγράμματος με τίτλο “Χρηματοδότηση έργων και Δράσεων για την ανάπτυξη βιώσιμων οικονομικών δραστηριοτήτων χαμηλού ανθρακικού αποτυπώματος στις Π.Ε. Κοζάνης, Φλώρινας και στον Δήμο Μεγαλόπολης της Π.Ε Αρκαδίας»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9126" y="4418851"/>
            <a:ext cx="9144000" cy="555292"/>
          </a:xfrm>
        </p:spPr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ΒΑΣΙΚΑ ΣΗΜΕΙΑ ΤΗΣ ΔΡΑΣΗΣ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67" y="6062133"/>
            <a:ext cx="11692466" cy="795867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797" y="4895850"/>
            <a:ext cx="7692892" cy="1266825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705" y="1173966"/>
            <a:ext cx="1374841" cy="1374841"/>
          </a:xfrm>
          <a:prstGeom prst="rect">
            <a:avLst/>
          </a:prstGeom>
        </p:spPr>
      </p:pic>
      <p:sp>
        <p:nvSpPr>
          <p:cNvPr id="7" name="Τίτλος 1"/>
          <p:cNvSpPr txBox="1">
            <a:spLocks/>
          </p:cNvSpPr>
          <p:nvPr/>
        </p:nvSpPr>
        <p:spPr>
          <a:xfrm>
            <a:off x="1969243" y="588120"/>
            <a:ext cx="9144000" cy="458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ΔΙΑΔΙΚΤΥΑΚΗ ΣΥΝΕΝΤΕΥΞΗ ΤΥΠΟΥ 2-11-2021</a:t>
            </a:r>
          </a:p>
        </p:txBody>
      </p:sp>
    </p:spTree>
    <p:extLst>
      <p:ext uri="{BB962C8B-B14F-4D97-AF65-F5344CB8AC3E}">
        <p14:creationId xmlns:p14="http://schemas.microsoft.com/office/powerpoint/2010/main" val="4118684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00625" y="935551"/>
            <a:ext cx="11073063" cy="961356"/>
          </a:xfrm>
        </p:spPr>
        <p:txBody>
          <a:bodyPr>
            <a:normAutofit/>
          </a:bodyPr>
          <a:lstStyle/>
          <a:p>
            <a:r>
              <a:rPr lang="el-GR" sz="27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 Προϋπολογισμός –Επιχορήγηση-Διάρκεια Υλοποίησης Έργων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00625" y="2201862"/>
            <a:ext cx="10748211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Επιχορηγούμενος προϋπολογισμός 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(δημόσια και ιδιωτική συμμετοχή)</a:t>
            </a:r>
          </a:p>
          <a:p>
            <a:pPr marL="0" indent="0" algn="just">
              <a:buNone/>
            </a:pP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20.000,00€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(ελάχιστος) έως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200.000,00€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(μέγιστος).</a:t>
            </a:r>
          </a:p>
          <a:p>
            <a:pPr marL="0" indent="0" algn="just">
              <a:buNone/>
            </a:pPr>
            <a:endParaRPr lang="el-GR" sz="16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Ποσοστό ενίσχυσης</a:t>
            </a:r>
          </a:p>
          <a:p>
            <a:pPr marL="0" indent="0" algn="just">
              <a:buNone/>
            </a:pP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80%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του εγκεκριμένου επιχορηγούμενου προϋπολογισμού</a:t>
            </a:r>
          </a:p>
          <a:p>
            <a:pPr marL="0" indent="0" algn="just">
              <a:buNone/>
            </a:pPr>
            <a:endParaRPr lang="el-GR" sz="16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Διάρκεια Έργων </a:t>
            </a:r>
          </a:p>
          <a:p>
            <a:pPr marL="0" indent="0" algn="just">
              <a:buNone/>
            </a:pP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Δεκαοκτώ 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18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μήνες από την ημερομηνία έκδοσης της Απόφασης Ένταξης. </a:t>
            </a:r>
          </a:p>
          <a:p>
            <a:pPr marL="0" indent="0">
              <a:buNone/>
            </a:pPr>
            <a:endParaRPr lang="el-G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1" y="6140583"/>
            <a:ext cx="828674" cy="828674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-78087"/>
            <a:ext cx="3379522" cy="65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51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718773"/>
            <a:ext cx="10515600" cy="1018674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 Υποβολή Αιτήσεων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573905"/>
            <a:ext cx="10515600" cy="486092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ι αιτήσεις χρηματοδότησης υποβάλλονται υποχρεωτικά ηλεκτρονικά στο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www.ependyseis.gr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Προτάσεις που δεν έχουν υποβληθεί ηλεκτρονικά δεν θα αξιολογούνται.</a:t>
            </a:r>
            <a:endParaRPr lang="en-US" sz="16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16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l-GR" dirty="0"/>
          </a:p>
        </p:txBody>
      </p:sp>
      <p:pic>
        <p:nvPicPr>
          <p:cNvPr id="8" name="Εικόνα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537" y="2676798"/>
            <a:ext cx="5715000" cy="3363053"/>
          </a:xfrm>
          <a:prstGeom prst="rect">
            <a:avLst/>
          </a:prstGeom>
        </p:spPr>
      </p:pic>
      <p:sp>
        <p:nvSpPr>
          <p:cNvPr id="9" name="Δεξιό βέλος 8"/>
          <p:cNvSpPr/>
          <p:nvPr/>
        </p:nvSpPr>
        <p:spPr>
          <a:xfrm>
            <a:off x="5247772" y="3913155"/>
            <a:ext cx="830179" cy="44516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1" y="6140583"/>
            <a:ext cx="828674" cy="828674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-78087"/>
            <a:ext cx="3379522" cy="65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04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50231" y="790909"/>
            <a:ext cx="10515600" cy="58144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Οι Δυνητικοί Δικαιούχοι (</a:t>
            </a:r>
            <a:r>
              <a:rPr lang="el-GR" sz="1600" dirty="0" err="1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υπ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l-GR" sz="1600" dirty="0" err="1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ψήφιοι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οφείλουν με την υποβολή της ηλεκτρονικής αίτησης χρηματοδότησης να υποβάλουν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ταυτοχρόνως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στο ΠΣΚΕ και Ηλεκτρονικό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Φάκελο Υποψηφιότητας με τα απαιτούμενα δικαιολογητικά 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(ΠΑΡΆΡΤΗΜΑ 4 Αναλυτικής Πρόσκλησης).</a:t>
            </a:r>
          </a:p>
          <a:p>
            <a:pPr marL="180975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Προσοχή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: Προσοχή το μέγεθος κάθε δικαιολογητικού που υποβάλλεται δεν θα πρέπει να ξεπερνά τα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10ΜΒ 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και το σύνολο να μη ξεπερνάει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τα 50 ΜΒ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Οι συγκεκριμένοι </a:t>
            </a:r>
            <a:r>
              <a:rPr lang="el-GR" sz="1600" dirty="0" err="1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περιορισ</a:t>
            </a:r>
            <a:endParaRPr lang="el-GR" sz="16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80975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180975" algn="l"/>
              </a:tabLst>
            </a:pPr>
            <a:r>
              <a:rPr lang="el-GR" sz="1600" dirty="0" err="1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μοί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είναι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υποχρεωτικοί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16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l-GR" sz="1600" b="1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‘</a:t>
            </a:r>
            <a:r>
              <a:rPr lang="el-GR" sz="1600" b="1" dirty="0" err="1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Εναρξη</a:t>
            </a:r>
            <a:r>
              <a:rPr lang="el-GR" sz="1600" b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Υποβολής  Αιτήσεων : 23-9-2021.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Λήξη Υποβολής 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Μέχρι </a:t>
            </a:r>
            <a:r>
              <a:rPr lang="el-GR" sz="1600" b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εξαντλήσεως </a:t>
            </a:r>
            <a:r>
              <a:rPr lang="el-GR" sz="1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του διαθέσιμου προϋπολογισμού και το αργότερο μέχρι τη συμπλήρωση έξι (6) μηνών από την αρχική δημοσίευσή της πρόσκλησης δηλαδή </a:t>
            </a:r>
            <a:r>
              <a:rPr lang="el-GR" sz="1600" b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μέχρι τις 21-3-2022.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8" name="Τίτλος 1"/>
          <p:cNvSpPr>
            <a:spLocks noGrp="1"/>
          </p:cNvSpPr>
          <p:nvPr>
            <p:ph type="title"/>
          </p:nvPr>
        </p:nvSpPr>
        <p:spPr>
          <a:xfrm>
            <a:off x="2365924" y="3220942"/>
            <a:ext cx="6729950" cy="585465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20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Χρονοδιάγραμμα Υποβολής Αιτήσεων</a:t>
            </a: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1" y="6140583"/>
            <a:ext cx="828674" cy="828674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-78087"/>
            <a:ext cx="3379522" cy="65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900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833950"/>
            <a:ext cx="10515600" cy="788320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9. Αξιολόγηση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199" y="1622270"/>
            <a:ext cx="10315575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Οι αιτήσεις αξιολογούνται με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σειρά προτεραιότητας 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υποβολής στο ΠΣΚΕ (</a:t>
            </a:r>
            <a:r>
              <a:rPr lang="en-US" sz="1600" dirty="0" err="1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FiFo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sz="16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16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el-GR" sz="1600" b="1" dirty="0" err="1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ντικειμενική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και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άμεση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αξιολόγηση των αιτήσεων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l-GR" sz="16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Η αξιολόγηση κάθε αίτησης πραγματοποιείται στο ΠΣΚΕ, με αντικειμενικά κριτήρια.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16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Οι επιχειρήσεις δύνανται να υποβάλλουν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δύο ακόμα νέες αιτήσεις 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χρηματοδότησης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μόνο στην περίπτωση 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που η κάθε προηγούμενη αίτησή τους έχει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απορριφθεί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ή υπήρξε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έγγραφη οικειοθελής απόσυρση 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της προηγούμενης αίτησης χρηματοδότησης.</a:t>
            </a:r>
          </a:p>
          <a:p>
            <a:pPr marL="180975" indent="84138">
              <a:lnSpc>
                <a:spcPct val="150000"/>
              </a:lnSpc>
              <a:spcBef>
                <a:spcPts val="600"/>
              </a:spcBef>
              <a:buNone/>
            </a:pPr>
            <a:endParaRPr lang="el-GR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el-GR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4274" y="6200274"/>
            <a:ext cx="657726" cy="65772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-78087"/>
            <a:ext cx="3379522" cy="65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528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782279"/>
            <a:ext cx="10515600" cy="849526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9.1 Κριτήρια Αξιολόγησης</a:t>
            </a:r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15707"/>
              </p:ext>
            </p:extLst>
          </p:nvPr>
        </p:nvGraphicFramePr>
        <p:xfrm>
          <a:off x="838200" y="1679214"/>
          <a:ext cx="10515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64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4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98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95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3137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Κριτήριο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Δείκτης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Μέγιστη</a:t>
                      </a:r>
                      <a:r>
                        <a:rPr lang="el-GR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l-GR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Βαρύτητα</a:t>
                      </a:r>
                      <a:endParaRPr lang="el-GR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Ελάχιστη Βαρύτητα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Υφιστάμενη εξάρτηση επιχείρησης από τον «λιγνίτη»</a:t>
                      </a:r>
                    </a:p>
                    <a:p>
                      <a:pPr algn="ctr"/>
                      <a:r>
                        <a:rPr lang="el-G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on-off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κριτήριο)</a:t>
                      </a:r>
                      <a:endParaRPr lang="el-GR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Ποσοστό του Κύκλου Εργασιών της Επιχείρησης προερχόμενο Άμεσα ή Έμμεσα από τον Όμιλο Δ.Ε.Η. της τριετίας 2017-2019</a:t>
                      </a:r>
                      <a:endParaRPr lang="el-GR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12,5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Εξαρτώμενοι εργαζόμενοι από τον «λιγνίτη»</a:t>
                      </a:r>
                    </a:p>
                    <a:p>
                      <a:pPr algn="ctr"/>
                      <a:r>
                        <a:rPr lang="el-G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(Βαθμολογούμενο)</a:t>
                      </a:r>
                      <a:endParaRPr lang="el-GR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ΕΜΕ</a:t>
                      </a:r>
                    </a:p>
                    <a:p>
                      <a:pPr algn="ctr"/>
                      <a:r>
                        <a:rPr lang="el-G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Έτους</a:t>
                      </a:r>
                    </a:p>
                    <a:p>
                      <a:pPr algn="ctr"/>
                      <a:r>
                        <a:rPr lang="el-G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el-GR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Μελλοντική μείωση εξάρτησης επιχείρησης από τον «λιγνίτη»</a:t>
                      </a:r>
                    </a:p>
                    <a:p>
                      <a:pPr algn="ctr"/>
                      <a:r>
                        <a:rPr lang="el-G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(Βαθμολογούμενο)</a:t>
                      </a:r>
                      <a:endParaRPr lang="el-GR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Κ.Α.Δ. Επένδυσης</a:t>
                      </a:r>
                    </a:p>
                    <a:p>
                      <a:pPr algn="ctr"/>
                      <a:r>
                        <a:rPr lang="el-G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Συσχέτιση υφιστάμενων ΚΑΔ επιχείρησης με Κ.Α.Δ. Επένδυσης (Παράρτημα 3) </a:t>
                      </a:r>
                      <a:endParaRPr lang="el-GR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Τίτλος 1"/>
          <p:cNvSpPr txBox="1">
            <a:spLocks/>
          </p:cNvSpPr>
          <p:nvPr/>
        </p:nvSpPr>
        <p:spPr>
          <a:xfrm>
            <a:off x="838200" y="5611134"/>
            <a:ext cx="10515600" cy="849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sz="1100" dirty="0"/>
          </a:p>
        </p:txBody>
      </p:sp>
      <p:sp>
        <p:nvSpPr>
          <p:cNvPr id="8" name="Ορθογώνιο 7"/>
          <p:cNvSpPr/>
          <p:nvPr/>
        </p:nvSpPr>
        <p:spPr>
          <a:xfrm>
            <a:off x="838200" y="5611134"/>
            <a:ext cx="10515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Τελική Βαθμολογία </a:t>
            </a:r>
            <a:r>
              <a:rPr lang="el-GR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Το άθροισμα των βαθμολογούμενων κριτηρίων.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600" dirty="0">
                <a:latin typeface="Verdana" panose="020B0604030504040204" pitchFamily="34" charset="0"/>
                <a:ea typeface="Verdana" panose="020B0604030504040204" pitchFamily="34" charset="0"/>
              </a:rPr>
              <a:t>Η </a:t>
            </a:r>
            <a:r>
              <a:rPr lang="el-GR" sz="1600" b="1" dirty="0">
                <a:latin typeface="Verdana" panose="020B0604030504040204" pitchFamily="34" charset="0"/>
                <a:ea typeface="Verdana" panose="020B0604030504040204" pitchFamily="34" charset="0"/>
              </a:rPr>
              <a:t>ελάχιστη</a:t>
            </a:r>
            <a:r>
              <a:rPr lang="el-GR" sz="1600" dirty="0">
                <a:latin typeface="Verdana" panose="020B0604030504040204" pitchFamily="34" charset="0"/>
                <a:ea typeface="Verdana" panose="020B0604030504040204" pitchFamily="34" charset="0"/>
              </a:rPr>
              <a:t> βαθμολογία για την ένταξη κάθε επενδυτικού σχεδίου είναι </a:t>
            </a:r>
            <a:r>
              <a:rPr lang="el-GR" sz="1600" b="1" dirty="0">
                <a:latin typeface="Verdana" panose="020B0604030504040204" pitchFamily="34" charset="0"/>
                <a:ea typeface="Verdana" panose="020B0604030504040204" pitchFamily="34" charset="0"/>
              </a:rPr>
              <a:t>το 50</a:t>
            </a:r>
            <a:r>
              <a:rPr lang="el-GR" sz="16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endParaRPr lang="el-GR" dirty="0"/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1" y="6140583"/>
            <a:ext cx="828674" cy="828674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-78087"/>
            <a:ext cx="3379522" cy="65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769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18674" y="581025"/>
            <a:ext cx="10515600" cy="899024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10. Υλοποίηση-Παρακολούθηση Πράξεων</a:t>
            </a:r>
            <a:br>
              <a:rPr lang="el-GR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l-GR" sz="2800" b="1" dirty="0">
              <a:solidFill>
                <a:srgbClr val="00B05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16968" y="967691"/>
            <a:ext cx="10210800" cy="559447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6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Προκαταβολή (δυνητική)</a:t>
            </a:r>
            <a:br>
              <a:rPr lang="el-GR" sz="6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l-GR" sz="64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Έως </a:t>
            </a:r>
            <a:r>
              <a:rPr lang="el-GR" sz="64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60% </a:t>
            </a:r>
            <a:r>
              <a:rPr lang="el-GR" sz="64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της δημόσιας χρηματοδότησης με ισόποση εγγυητική επιστολή.</a:t>
            </a:r>
            <a:endParaRPr lang="el-GR" sz="6400" b="1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6400" b="1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64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Έργο τουλάχιστον ίσο με το 30% </a:t>
            </a:r>
            <a:r>
              <a:rPr lang="el-GR" sz="64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του εκάστοτε εγκεκριμένου επιχορηγούμενου προϋπολογισμού της επένδυσης καθώς και η υποβολή εκ μέρους της επιχείρησης αιτήματος επαλήθευσης πιστοποίησης δαπανών θα πρέπει να έχουν ολοκληρωθεί στους πρώτους </a:t>
            </a:r>
            <a:r>
              <a:rPr lang="el-GR" sz="64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δώδεκα (12) μήνες </a:t>
            </a:r>
            <a:r>
              <a:rPr lang="el-GR" sz="64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από την ημερομηνία της απόφασης ένταξής του.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l-GR" sz="6400" b="1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64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Αιτήματα μετά </a:t>
            </a:r>
            <a:r>
              <a:rPr lang="el-GR" sz="64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την εκτέλεση τουλάχιστον του </a:t>
            </a:r>
            <a:r>
              <a:rPr lang="el-GR" sz="64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30%</a:t>
            </a:r>
            <a:r>
              <a:rPr lang="el-GR" sz="64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του επιχορηγούμενου φυσικού και οικονομικού αντικειμένου (υποβληθείσες δαπάνες) και έως την εκτέλεση του 80% του επιχορηγούμενου φυσικού και οικονομικού αντικειμένου (υποβληθείσες δαπάνες).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l-GR" sz="64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64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Υποχρεώσεις Δικαιούχων </a:t>
            </a:r>
            <a:r>
              <a:rPr lang="el-GR" sz="64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τόσο κατά τη </a:t>
            </a:r>
            <a:r>
              <a:rPr lang="el-GR" sz="64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διάρκεια</a:t>
            </a:r>
            <a:r>
              <a:rPr lang="el-GR" sz="64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υλοποίησης του έργου τους όσο και μέχρι </a:t>
            </a:r>
            <a:r>
              <a:rPr lang="el-GR" sz="64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τρία χρόνια μετά </a:t>
            </a:r>
            <a:r>
              <a:rPr lang="el-GR" sz="64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την αποπληρωμή της ενίσχυσης</a:t>
            </a:r>
            <a:r>
              <a:rPr lang="el-GR" sz="64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l-GR" sz="64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l-GR" sz="64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l-GR" sz="6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l-GR" sz="5600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1" y="6140583"/>
            <a:ext cx="828674" cy="828674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-78087"/>
            <a:ext cx="3379522" cy="65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70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8180" y="630596"/>
            <a:ext cx="10515600" cy="1325563"/>
          </a:xfrm>
        </p:spPr>
        <p:txBody>
          <a:bodyPr/>
          <a:lstStyle/>
          <a:p>
            <a:r>
              <a:rPr lang="el-GR" dirty="0"/>
              <a:t> </a:t>
            </a:r>
            <a:r>
              <a:rPr lang="el-GR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11.Πληροφορίες-Επικοινωνία</a:t>
            </a:r>
          </a:p>
        </p:txBody>
      </p:sp>
      <p:sp>
        <p:nvSpPr>
          <p:cNvPr id="4" name="Θέση περιεχομένου 2"/>
          <p:cNvSpPr>
            <a:spLocks noGrp="1"/>
          </p:cNvSpPr>
          <p:nvPr>
            <p:ph idx="1"/>
          </p:nvPr>
        </p:nvSpPr>
        <p:spPr>
          <a:xfrm>
            <a:off x="866775" y="17113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Την Πρόσκληση με το Υπόδειγμα  της Ηλεκτρονικής Υποβολής Αίτησης Χρηματοδότησης, όπως και όλα τα συνοδευτικά έντυπα της παρούσας πρόσκλησης, οι ενδιαφερόμενοι μπορούν να τα βρουν στους παρακάτω δικτυακούς τόπους: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el-GR" sz="16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του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Πράσινου Ταμείου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2"/>
              </a:rPr>
              <a:t>https://prasinotameio.gr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του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ΕΦΕΠΑΕ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3"/>
              </a:rPr>
              <a:t>www.efepae.gr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της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ΚΕΠΑ-ΑΝΕΜ ΑΜΚΕ 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4"/>
              </a:rPr>
              <a:t>www.kepa-anem.gr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της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Διαχειριστικής Ευρωπαϊκών Προγραμμάτων 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5"/>
              </a:rPr>
              <a:t>www.diaxeiristiki.gr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του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Σχεδίου Δίκαιης Αναπτυξιακής Μετάβασης 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6"/>
              </a:rPr>
              <a:t>www.sdam.gr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v"/>
            </a:pPr>
            <a:endParaRPr lang="el-GR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None/>
            </a:pPr>
            <a: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endParaRPr lang="el-G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-78087"/>
            <a:ext cx="3379522" cy="659112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147" y="4962525"/>
            <a:ext cx="7692892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57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723451"/>
            <a:ext cx="10515600" cy="60943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12 Πληροφόρηση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425739"/>
            <a:ext cx="5344444" cy="508584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>
                <a:solidFill>
                  <a:srgbClr val="00B050"/>
                </a:solidFill>
              </a:rPr>
              <a:t>ΠΕ Κοζάνης, Φλώρινας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341980" y="2047123"/>
            <a:ext cx="5157787" cy="4791702"/>
          </a:xfr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l-GR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l-GR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l-GR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l-GR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ΔΙΑΧΕΙΡΙΣΤΙΚΗ ΕΥΡΩΠΑΪΚΩΝ ΠΡΟΓΡΑΜΜΑΤΩΝ /ΕΦΕΠΑΕ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el-GR" sz="1600" dirty="0">
                <a:latin typeface="Verdana" panose="020B0604030504040204" pitchFamily="34" charset="0"/>
                <a:ea typeface="Verdana" panose="020B0604030504040204" pitchFamily="34" charset="0"/>
              </a:rPr>
              <a:t>: 2610-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622711</a:t>
            </a:r>
            <a:endParaRPr lang="el-GR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600" dirty="0">
                <a:latin typeface="Verdana" panose="020B0604030504040204" pitchFamily="34" charset="0"/>
                <a:ea typeface="Verdana" panose="020B0604030504040204" pitchFamily="34" charset="0"/>
              </a:rPr>
              <a:t>Ε :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efd@diaxeiristiki.gr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S </a:t>
            </a:r>
            <a:r>
              <a:rPr lang="el-GR" sz="16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www.diaxeiristiki.gr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341980" y="1406848"/>
            <a:ext cx="5183188" cy="508584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>
                <a:solidFill>
                  <a:srgbClr val="00B050"/>
                </a:solidFill>
              </a:rPr>
              <a:t>Δήμος Μεγαλόπολης (ΠΕ Αρκαδίας)</a:t>
            </a:r>
          </a:p>
        </p:txBody>
      </p:sp>
      <p:pic>
        <p:nvPicPr>
          <p:cNvPr id="10" name="Θέση περιεχομένου 9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84" y="2006139"/>
            <a:ext cx="4597066" cy="820294"/>
          </a:xfrm>
        </p:spPr>
      </p:pic>
      <p:sp>
        <p:nvSpPr>
          <p:cNvPr id="11" name="Θέση περιεχομένου 3"/>
          <p:cNvSpPr txBox="1">
            <a:spLocks/>
          </p:cNvSpPr>
          <p:nvPr/>
        </p:nvSpPr>
        <p:spPr>
          <a:xfrm>
            <a:off x="839788" y="2006139"/>
            <a:ext cx="5344444" cy="48518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l-GR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l-GR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l-GR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l-GR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l-GR" sz="2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sz="29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ΚΕΠΑ-ΑΝΕΜ ΑΜΚΕ/ΕΦΕΠΑΕ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900" dirty="0"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el-GR" sz="2900" dirty="0">
                <a:latin typeface="Verdana" panose="020B0604030504040204" pitchFamily="34" charset="0"/>
                <a:ea typeface="Verdana" panose="020B0604030504040204" pitchFamily="34" charset="0"/>
              </a:rPr>
              <a:t>: 2310-480.000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sz="2900" dirty="0">
                <a:latin typeface="Verdana" panose="020B0604030504040204" pitchFamily="34" charset="0"/>
                <a:ea typeface="Verdana" panose="020B0604030504040204" pitchFamily="34" charset="0"/>
              </a:rPr>
              <a:t>Ε : </a:t>
            </a:r>
            <a:r>
              <a:rPr lang="en-US" sz="2900" dirty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greendm@e-kepa.gr/info@e-kepa.gr</a:t>
            </a:r>
            <a:r>
              <a:rPr lang="en-US" sz="2900" dirty="0"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900" dirty="0">
                <a:latin typeface="Verdana" panose="020B0604030504040204" pitchFamily="34" charset="0"/>
                <a:ea typeface="Verdana" panose="020B0604030504040204" pitchFamily="34" charset="0"/>
              </a:rPr>
              <a:t>S </a:t>
            </a:r>
            <a:r>
              <a:rPr lang="el-GR" sz="29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sz="2900" dirty="0">
                <a:latin typeface="Verdana" panose="020B0604030504040204" pitchFamily="34" charset="0"/>
                <a:ea typeface="Verdana" panose="020B0604030504040204" pitchFamily="34" charset="0"/>
                <a:hlinkClick r:id="rId6"/>
              </a:rPr>
              <a:t>www.kepa-anem.gr/www.e-kepa.gr</a:t>
            </a:r>
            <a:endParaRPr lang="el-GR" sz="2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l-GR" sz="2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9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ANKO (</a:t>
            </a:r>
            <a:r>
              <a:rPr lang="el-GR" sz="29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Παράρτημα ΚΕΠΑ-ΑΝΕΜ ΑΜΚΕ στην Περιφέρεια Δυτικής Μακεδονίας)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sz="2900" dirty="0">
                <a:latin typeface="Verdana" panose="020B0604030504040204" pitchFamily="34" charset="0"/>
                <a:ea typeface="Verdana" panose="020B0604030504040204" pitchFamily="34" charset="0"/>
              </a:rPr>
              <a:t>Τ: 24610-24022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900" dirty="0">
                <a:latin typeface="Verdana" panose="020B0604030504040204" pitchFamily="34" charset="0"/>
                <a:ea typeface="Verdana" panose="020B0604030504040204" pitchFamily="34" charset="0"/>
              </a:rPr>
              <a:t>E </a:t>
            </a:r>
            <a:r>
              <a:rPr lang="el-GR" sz="29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sz="2900" dirty="0">
                <a:latin typeface="Verdana" panose="020B0604030504040204" pitchFamily="34" charset="0"/>
                <a:ea typeface="Verdana" panose="020B0604030504040204" pitchFamily="34" charset="0"/>
                <a:hlinkClick r:id="rId7"/>
              </a:rPr>
              <a:t>anko@anko.gr</a:t>
            </a:r>
            <a:endParaRPr lang="el-GR" sz="2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900" dirty="0">
                <a:latin typeface="Verdana" panose="020B0604030504040204" pitchFamily="34" charset="0"/>
                <a:ea typeface="Verdana" panose="020B0604030504040204" pitchFamily="34" charset="0"/>
              </a:rPr>
              <a:t>S </a:t>
            </a:r>
            <a:r>
              <a:rPr lang="el-GR" sz="29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r>
              <a:rPr lang="en-US" sz="2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900" dirty="0">
                <a:latin typeface="Verdana" panose="020B0604030504040204" pitchFamily="34" charset="0"/>
                <a:ea typeface="Verdana" panose="020B0604030504040204" pitchFamily="34" charset="0"/>
                <a:hlinkClick r:id="rId8"/>
              </a:rPr>
              <a:t>www.anko.gr</a:t>
            </a:r>
            <a:endParaRPr lang="el-GR" sz="2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l-GR"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2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l-GR" dirty="0"/>
          </a:p>
        </p:txBody>
      </p:sp>
      <p:pic>
        <p:nvPicPr>
          <p:cNvPr id="12" name="Εικόνα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558" y="5727593"/>
            <a:ext cx="1972056" cy="600456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02" y="4338013"/>
            <a:ext cx="1972056" cy="60045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43" y="2026126"/>
            <a:ext cx="3838547" cy="763967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0193" y="6200775"/>
            <a:ext cx="768482" cy="768482"/>
          </a:xfrm>
          <a:prstGeom prst="rect">
            <a:avLst/>
          </a:prstGeom>
        </p:spPr>
      </p:pic>
      <p:pic>
        <p:nvPicPr>
          <p:cNvPr id="16" name="Εικόνα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-78087"/>
            <a:ext cx="3379522" cy="659112"/>
          </a:xfrm>
          <a:prstGeom prst="rect">
            <a:avLst/>
          </a:prstGeom>
        </p:spPr>
      </p:pic>
      <p:pic>
        <p:nvPicPr>
          <p:cNvPr id="15" name="Γραφικό 14">
            <a:extLst>
              <a:ext uri="{FF2B5EF4-FFF2-40B4-BE49-F238E27FC236}">
                <a16:creationId xmlns:a16="http://schemas.microsoft.com/office/drawing/2014/main" xmlns="" id="{12AC402A-D6B6-4A99-8B9B-2E2F3BEF7A7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6846356" y="2192156"/>
            <a:ext cx="4034687" cy="156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44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2609850"/>
            <a:ext cx="10515600" cy="1818217"/>
          </a:xfrm>
        </p:spPr>
        <p:txBody>
          <a:bodyPr>
            <a:normAutofit/>
          </a:bodyPr>
          <a:lstStyle/>
          <a:p>
            <a:pPr algn="ctr"/>
            <a:r>
              <a:rPr lang="el-GR" sz="320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Ευχαριστούμε </a:t>
            </a:r>
            <a:r>
              <a:rPr lang="el-GR" sz="32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για την </a:t>
            </a:r>
            <a:r>
              <a:rPr lang="el-GR" sz="320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προσοχή </a:t>
            </a:r>
            <a:r>
              <a:rPr lang="el-GR" sz="320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σας</a:t>
            </a:r>
            <a:r>
              <a:rPr lang="el-G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l-G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l-G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l-G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l-GR" sz="32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86475"/>
            <a:ext cx="11944350" cy="771525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797" y="4895850"/>
            <a:ext cx="7692892" cy="1266825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1443038"/>
            <a:ext cx="565482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2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832272"/>
            <a:ext cx="10515600" cy="875404"/>
          </a:xfrm>
        </p:spPr>
        <p:txBody>
          <a:bodyPr>
            <a:normAutofit/>
          </a:bodyPr>
          <a:lstStyle/>
          <a:p>
            <a:r>
              <a:rPr lang="el-GR" sz="3200" b="1" dirty="0"/>
              <a:t>  </a:t>
            </a:r>
            <a:r>
              <a:rPr lang="el-GR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1.Ταυτότητα της Δράσης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59397" y="1707675"/>
            <a:ext cx="10515600" cy="4869587"/>
          </a:xfrm>
        </p:spPr>
        <p:txBody>
          <a:bodyPr>
            <a:normAutofit/>
          </a:bodyPr>
          <a:lstStyle/>
          <a:p>
            <a:pPr marL="324000" algn="just">
              <a:lnSpc>
                <a:spcPct val="150000"/>
              </a:lnSpc>
              <a:spcBef>
                <a:spcPts val="0"/>
              </a:spcBef>
            </a:pP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Η παρούσα Δράση αποτελεί το προοίμιο μιας δέσμης ενεργειών ενός πολυδιάστατου Σχέδιου Δίκαιης Αναπτυξιακής Μετάβασης των </a:t>
            </a:r>
            <a:r>
              <a:rPr lang="el-GR" sz="1600" dirty="0" err="1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λιγνιτικών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περιοχών της χώρας,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με απώτερο στόχο την οικονομική διαφοροποίηση και το μετασχηματισμό των επιχειρηματικών εκείνων κλάδων που χαρακτηρίζονται από την υψηλή εξάρτηση  που έχουν από τον «λιγνίτη».</a:t>
            </a:r>
          </a:p>
          <a:p>
            <a:pPr marL="324000" algn="just">
              <a:lnSpc>
                <a:spcPct val="150000"/>
              </a:lnSpc>
              <a:spcBef>
                <a:spcPts val="0"/>
              </a:spcBef>
            </a:pPr>
            <a:endParaRPr lang="el-GR" sz="1600" b="1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24000" algn="just">
              <a:lnSpc>
                <a:spcPct val="150000"/>
              </a:lnSpc>
              <a:spcBef>
                <a:spcPts val="0"/>
              </a:spcBef>
            </a:pP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Στόχος της Δράσης είναι η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ενίσχυση υφιστάμενων επιχειρήσεων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των ΠΕ Κοζάνης, Φλώρινας και του Δήμου Μεγαλόπολης (ΠΕ Αρκαδίας) των οποίων ο κύκλος εργασιών περιλαμβάνει παροχή υπηρεσιών και αγαθών άμεσα προς τη Δ.Ε.Η. ή/και έμμεσα προς τους Οικονομικούς Φορείς (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υπεργολάβους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που έχουν συνάψει συμβάσεις με τη Δ.Ε.Η. (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εργολάβοι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),  προκειμένου να διαφοροποιήσουν τα παραγόμενα/προσφερόμενα προϊόντα ή/και παρεχόμενες υπηρεσίες, με στόχο τη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σταδιακή και τελικά σε βάθος 5ετίας απεξάρτηση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τους από την Δ.Ε.Η. και τις </a:t>
            </a:r>
            <a:r>
              <a:rPr lang="el-GR" sz="1600" dirty="0" err="1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λιγνιτικές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δραστηριότητες, γενικότερα.</a:t>
            </a: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9051" y="6162925"/>
            <a:ext cx="828674" cy="828674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-78087"/>
            <a:ext cx="3379522" cy="65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01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890175"/>
            <a:ext cx="10515600" cy="80051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Φορείς Υλοποίησης της Δράσης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070770" y="1681161"/>
            <a:ext cx="5157787" cy="477246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00B050"/>
                </a:solidFill>
              </a:rPr>
              <a:t>ΠΡΑΣΙΝΟ ΤΑΜΕΙΟ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447" y="2172448"/>
            <a:ext cx="5157787" cy="3012746"/>
          </a:xfrm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Αναθέτουσα Αρχή</a:t>
            </a:r>
          </a:p>
          <a:p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Φορέας Χρηματοδότησης</a:t>
            </a:r>
          </a:p>
          <a:p>
            <a:endParaRPr lang="el-GR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l-GR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l-GR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228557" y="1681161"/>
            <a:ext cx="5183188" cy="477246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002060"/>
                </a:solidFill>
              </a:rPr>
              <a:t>ΕΦΕΠΑΕ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770132" y="2219223"/>
            <a:ext cx="5010864" cy="3012748"/>
          </a:xfrm>
          <a:ln w="952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Ενδιάμεσος Φορέας με συγκεκριμένα καθήκοντα και υποχρεώσεις</a:t>
            </a:r>
          </a:p>
          <a:p>
            <a:pPr algn="just"/>
            <a:endParaRPr lang="el-G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l-GR" sz="16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l-GR" sz="16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l-GR" sz="16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l-GR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Αρμόδιοι Εταίροι ΕΦΕΠΑΕ για την Υλοποίηση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ΚΕΠΑ-ΑΝΕΜ ΑΜΚΕ</a:t>
            </a:r>
          </a:p>
          <a:p>
            <a:pPr algn="just" defTabSz="7175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l-GR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ΔΙΑΧΕΙΡΙΣΤΙΚΗ </a:t>
            </a:r>
          </a:p>
          <a:p>
            <a:pPr marL="0" indent="0" algn="just" defTabSz="71755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ΕΥΡΩΠΑΪΚΏΝ ΠΡΟΓΡΑΜΜΑΤΩΝ</a:t>
            </a:r>
          </a:p>
          <a:p>
            <a:pPr marL="0" indent="0" algn="just">
              <a:buNone/>
            </a:pPr>
            <a:endParaRPr lang="el-GR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Τίτλος 1"/>
          <p:cNvSpPr txBox="1">
            <a:spLocks/>
          </p:cNvSpPr>
          <p:nvPr/>
        </p:nvSpPr>
        <p:spPr>
          <a:xfrm>
            <a:off x="954505" y="5554715"/>
            <a:ext cx="10515600" cy="860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Επιχειρησιακή Συμφωνία 4-3-2021 για την υλοποίηση της Δράσης </a:t>
            </a:r>
          </a:p>
        </p:txBody>
      </p:sp>
      <p:pic>
        <p:nvPicPr>
          <p:cNvPr id="12" name="Εικόνα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044" y="2675202"/>
            <a:ext cx="3831668" cy="1050395"/>
          </a:xfrm>
          <a:prstGeom prst="rect">
            <a:avLst/>
          </a:prstGeom>
        </p:spPr>
      </p:pic>
      <p:sp>
        <p:nvSpPr>
          <p:cNvPr id="15" name="Συν 14"/>
          <p:cNvSpPr/>
          <p:nvPr/>
        </p:nvSpPr>
        <p:spPr>
          <a:xfrm>
            <a:off x="6028609" y="3247362"/>
            <a:ext cx="710147" cy="758824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Βέλος προς τα κάτω 15"/>
          <p:cNvSpPr/>
          <p:nvPr/>
        </p:nvSpPr>
        <p:spPr>
          <a:xfrm>
            <a:off x="6160897" y="4855584"/>
            <a:ext cx="445571" cy="65921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473" y="2886981"/>
            <a:ext cx="2718141" cy="1863162"/>
          </a:xfrm>
          <a:prstGeom prst="rect">
            <a:avLst/>
          </a:prstGeom>
        </p:spPr>
      </p:pic>
      <p:pic>
        <p:nvPicPr>
          <p:cNvPr id="18" name="Εικόνα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1257" y="6140583"/>
            <a:ext cx="717417" cy="717417"/>
          </a:xfrm>
          <a:prstGeom prst="rect">
            <a:avLst/>
          </a:prstGeom>
        </p:spPr>
      </p:pic>
      <p:pic>
        <p:nvPicPr>
          <p:cNvPr id="19" name="Εικόνα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-78087"/>
            <a:ext cx="3379522" cy="65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33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54505" y="1056509"/>
            <a:ext cx="10515600" cy="799906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Προϋπολογισμός της Δράσης (Δημόσια Δαπάνη)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26958" y="185641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Η Δημόσια Δαπάνη της Δράσης, στο πλαίσιο της παρούσας Πρόσκλησης, εκτιμάται ότι θα ανέλθει σε 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9.748.717,73 € </a:t>
            </a:r>
            <a: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και κατανέμεται σύμφωνα με το παρακάτω πίνακα:</a:t>
            </a:r>
            <a:br>
              <a:rPr lang="el-GR" sz="16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l-GR" sz="16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l-GR" sz="1600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343268"/>
              </p:ext>
            </p:extLst>
          </p:nvPr>
        </p:nvGraphicFramePr>
        <p:xfrm>
          <a:off x="1361574" y="2880360"/>
          <a:ext cx="9344025" cy="1893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1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64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69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594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2920">
                <a:tc gridSpan="2">
                  <a:txBody>
                    <a:bodyPr/>
                    <a:lstStyle/>
                    <a:p>
                      <a:pPr algn="ctr"/>
                      <a:r>
                        <a:rPr lang="el-GR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Π.Ε. Κοζάνης &amp; Φλώρινας</a:t>
                      </a:r>
                      <a:endParaRPr lang="el-G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Δήμος Μεγαλόπολης της Π.Ε. Αρκαδίας</a:t>
                      </a:r>
                      <a:endParaRPr lang="el-GR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27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Εργολάβοι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Ομίλου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ΔΕΗ Α.Ε.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Υπεργολάβοι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Ομίλου ΔΕΗ Α.Ε.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Εργολάβοι</a:t>
                      </a:r>
                      <a:br>
                        <a:rPr lang="el-GR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el-GR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Ομίλου ΔΕΗ Α.Ε.</a:t>
                      </a:r>
                      <a:endParaRPr lang="el-GR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Υπεργολάβοι</a:t>
                      </a:r>
                      <a:endParaRPr lang="el-GR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Ομίλου ΔΕΗ Α.Ε.</a:t>
                      </a:r>
                      <a:endParaRPr lang="el-GR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777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5.222.527,36 </a:t>
                      </a: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€</a:t>
                      </a:r>
                      <a:endParaRPr lang="el-GR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2.437.179,43 </a:t>
                      </a: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€</a:t>
                      </a:r>
                      <a:endParaRPr lang="el-GR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1.392.673,96 €</a:t>
                      </a:r>
                      <a:endParaRPr lang="el-GR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696.336,98 €</a:t>
                      </a:r>
                      <a:endParaRPr lang="el-GR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1" y="6140583"/>
            <a:ext cx="828674" cy="828674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-78087"/>
            <a:ext cx="3379522" cy="65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111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78890" y="942642"/>
            <a:ext cx="9846635" cy="676866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Δικαιούχοι-Όροι &amp; Προϋποθέσεις Συμμετοχής</a:t>
            </a:r>
            <a:endParaRPr lang="el-GR" sz="2800" b="1" dirty="0">
              <a:solidFill>
                <a:srgbClr val="00B05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71074" y="1619508"/>
            <a:ext cx="10363200" cy="490962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Υφιστάμενες</a:t>
            </a:r>
            <a:r>
              <a:rPr lang="el-G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Πολύ Μικρές, Μικρές και Μεσαίες Επιχειρήσεις, που δραστηριοποιούνται σε οποιονδήποτε κλάδο εξαρτώμενο </a:t>
            </a:r>
            <a:r>
              <a:rPr lang="el-G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είτε άμεσα, είτε έμμεσα </a:t>
            </a:r>
            <a:r>
              <a:rPr lang="el-G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από την λειτουργία των </a:t>
            </a:r>
            <a:r>
              <a:rPr lang="el-GR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λιγνιτικών</a:t>
            </a:r>
            <a:r>
              <a:rPr lang="el-G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μονάδων της περιοχής (</a:t>
            </a:r>
            <a:r>
              <a:rPr lang="el-G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σχέση εργολάβου ή υπεργολάβου με την όμιλο ΔΕΗ Α.Ε.).</a:t>
            </a:r>
            <a:endParaRPr lang="en-US" sz="15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15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Α) Η επιχείρηση είναι Εργολάβος του Ομίλου ΔΕΗ Α.Ε. (ΔΕΗ Α.Ε., ΛΙΓΝΙΤΙΚΗ ΜΕΛΙΤΗΣ Α.Ε. &amp; ΛΙΓΝΙΤΙΚΗ ΜΕΓΑΛΟΠΟΛΗΣ Α.Ε.)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Τουλάχιστον </a:t>
            </a:r>
            <a:r>
              <a:rPr lang="el-G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25% του Μ.Ο</a:t>
            </a:r>
            <a:r>
              <a:rPr lang="el-G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του κύκλου εργασιών της τελευταίας τριετίας προέρχεται από τον Όμιλο ΔΕΗ Α.Ε.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15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Β) Η Επιχείρηση είναι προμηθευτής εργολάβου του Ομίλου ΔΕΗ Α.Ε. (υπεργολάβος)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Τουλάχιστον το </a:t>
            </a:r>
            <a:r>
              <a:rPr lang="el-G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50% του Μ.Ο. </a:t>
            </a:r>
            <a:r>
              <a:rPr lang="el-G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του κύκλου εργασιών  της τελευταίας τριετίας προέρχεται από τον εργολάβο, του οποίου η εξάρτηση από τον Όμιλο ΔΕΗ Α.Ε. αποδεδειγμένα υπερβαίνει το 25% του κύκλου εργασιών του (όπως παραπάνω). Σε περίπτωση που παρέχονται αγαθά ή/και υπηρεσίες σε παραπάνω του ενός προμηθευτή του Ομίλου ΔΕΗ Α.Ε., τότε το 50% υπολογίζεται αθροιστικά.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15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l-GR" sz="15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1" y="6140583"/>
            <a:ext cx="828674" cy="828674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-78087"/>
            <a:ext cx="3379522" cy="65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09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41948" y="772021"/>
            <a:ext cx="10515600" cy="57828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sz="4000" b="1" u="sng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4.1 Βασικές Προϋποθέσεις Συμμετοχής (1)</a:t>
            </a:r>
          </a:p>
          <a:p>
            <a:pPr marL="0" indent="0">
              <a:buNone/>
            </a:pPr>
            <a:endParaRPr lang="el-GR" sz="4000" b="1" u="sng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4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l-GR" sz="29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Να είναι Μικρομεσαίες Επιχειρήσεις σύμφωνα με τον καν. 651/2024 της Ε.Ε.</a:t>
            </a:r>
          </a:p>
          <a:p>
            <a:pPr>
              <a:lnSpc>
                <a:spcPct val="17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29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Να δραστηριοποιούνται εντός μιας εκ των Περιφερειακών Ενοτήτων Κοζάνης, Φλώρινας ή εντός του Δήμου Μεγαλόπολης της Περιφερειακής Ενότητας Αρκαδίας την 1/1/2019, διαθέτοντας έδρα ή υποκατάστημα στις παραπάνω περιοχές.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29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Να μην είναι προβληματική επιχείρηση</a:t>
            </a:r>
            <a:br>
              <a:rPr lang="el-GR" sz="29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l-GR" sz="29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29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Να έχουν κλείσει τουλάχιστον μια (1) πλήρη διαχειριστική χρήση.</a:t>
            </a:r>
            <a:br>
              <a:rPr lang="el-GR" sz="29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l-GR" sz="29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29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Να λειτουργούν νόμιμα.</a:t>
            </a:r>
            <a:br>
              <a:rPr lang="el-GR" sz="29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l-GR" sz="29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29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Να έχουν οποιαδήποτε από τις αποδεκτές νομικές μορφές σύμφωνα με το Εταιρικό Δίκαιο. </a:t>
            </a:r>
            <a:br>
              <a:rPr lang="el-GR" sz="29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l-GR" sz="29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29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Να τηρούν απλογραφικά ή διπλογραφικά βιβλία του ν.4308/2014.</a:t>
            </a:r>
            <a:r>
              <a:rPr lang="el-GR" sz="2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l-GR" sz="2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l-GR" sz="29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1" y="6140583"/>
            <a:ext cx="828674" cy="828674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-78087"/>
            <a:ext cx="3379522" cy="65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61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81591" y="845711"/>
            <a:ext cx="10176934" cy="579713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2200" b="1" u="sng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4.1 Βασικές Προϋποθέσεις Συμμετοχής (2)</a:t>
            </a:r>
          </a:p>
          <a:p>
            <a:pPr marL="0" indent="0">
              <a:buNone/>
            </a:pPr>
            <a:r>
              <a:rPr lang="el-GR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1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Να μην εκκρεμεί σε βάρος τους ανάκτηση κρατικής ενίσχυσης έπειτα από απόφαση της Ευρωπαϊκής Επιτροπής με την οποία μια ενίσχυση κηρύσσεται παράνομη και ασυμβίβαστη με την εσωτερική αγορά.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1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Να μη βρίσκονται υπό πτώχευση, εκκαθάριση ή αναγκαστική διαχείριση.</a:t>
            </a:r>
            <a:endParaRPr lang="en-US" sz="18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1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Να διαθέτουν πριν την πρώτη εκταμίευση τον ΚΑΔ που αφορά στο επενδυτικό σχέδιο, εφόσον αυτός είναι διαφορετικός από τον/</a:t>
            </a:r>
            <a:r>
              <a:rPr lang="el-GR" sz="1800" dirty="0" err="1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ους</a:t>
            </a:r>
            <a:r>
              <a:rPr lang="el-GR" sz="1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ΚΑΔ, στους οποίους ήδη δραστηριοποιείται η επιχείρηση.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1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Να δεσμευτούν ότι οι δαπάνες που περιλαμβάνονται στη συγκεκριμένη αίτηση χρηματοδότησης δεν έχουν χρηματοδοτηθεί, ενταχθεί και δεν θα υποβληθούν προς έγκριση χρηματοδότησης σε άλλο πρόγραμμα που χρηματοδοτείται από εθνικούς ή κοινοτικούς πόρους.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1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Δέσμευση για την ύπαρξη υποδομών (φυσικών/ηλεκτρονικών) προσβασιμότητας </a:t>
            </a:r>
            <a:r>
              <a:rPr lang="el-GR" sz="1800" dirty="0" err="1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ΑμεΑ</a:t>
            </a:r>
            <a:r>
              <a:rPr lang="el-GR" sz="1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ή υλοποίηση τους μέχρι το τέλος της επένδυσης.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1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Τήρηση ορίου σώρευσης των 200.000,00€ από λήψεις ενισχύσεων την τελευταία τριετία.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1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Να υποβάλλουν μία αίτηση χρηματοδότησης.</a:t>
            </a:r>
            <a:br>
              <a:rPr lang="el-GR" sz="1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l-GR" sz="18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l-GR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l-G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1" y="6140583"/>
            <a:ext cx="828674" cy="828674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-78087"/>
            <a:ext cx="3379522" cy="65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899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2526" y="630596"/>
            <a:ext cx="10515600" cy="666187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 Επιλέξιμες-Επιχορηγούμενες Δαπάνες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82304"/>
              </p:ext>
            </p:extLst>
          </p:nvPr>
        </p:nvGraphicFramePr>
        <p:xfrm>
          <a:off x="962526" y="1342282"/>
          <a:ext cx="10491537" cy="5324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46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00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067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699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α/α</a:t>
                      </a:r>
                      <a:endParaRPr lang="el-GR" sz="1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Κατηγορίας δαπάνης</a:t>
                      </a:r>
                      <a:endParaRPr lang="el-GR" sz="1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Όρια δαπάνης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(Ανώτατο Ποσοστό ή Ποσό)</a:t>
                      </a:r>
                      <a:endParaRPr lang="el-GR" sz="1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536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Κτίρια, εγκαταστάσεις και </a:t>
                      </a:r>
                      <a:r>
                        <a:rPr lang="el-GR" sz="15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περιβάλλων</a:t>
                      </a: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χώρος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50%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163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el-GR" sz="15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Μηχανήματα – Εξοπλισμός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100%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92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2.1</a:t>
                      </a:r>
                      <a:endParaRPr lang="el-GR" sz="15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Μηχανήματα – Εξοπλισμός-Λογισμικό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100%</a:t>
                      </a:r>
                      <a:endParaRPr lang="el-GR" sz="15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9169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2.2</a:t>
                      </a:r>
                      <a:endParaRPr lang="el-GR" sz="15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Μεταφορικά μέσα  επαγγελματικής χρήσης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Μικτής/πολλαπλής χρήσης, έως εννέα (9) θέσεων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Έως 15.000 ευρώ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(συνολική επιλέξιμη δαπάνη)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οι δαπάνες που αφορούν σε δασμούς, φόρους, τέλη, έξοδα αμοιβών εκτελωνιστή και εκτελωνισμού </a:t>
                      </a:r>
                      <a:r>
                        <a:rPr lang="el-GR" sz="1500" u="sng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ΔΕΝ</a:t>
                      </a: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είναι επιλέξιμες.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076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el-GR" sz="15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Εγκαταστάσεις Προστασίας Περιβάλλοντος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Εξοικονόμησης Ενέργειας &amp; Ύδατος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100%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3101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el-GR" sz="15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Ανάπτυξη &amp; Πιστοποίηση συστημάτων διαχείρισης ποιότητας &amp; περιβαλλοντικής διαχείρισης. Πιστοποίηση &amp; τυποποίηση τελικών προϊόντων/υπηρεσιών σύμφωνα με αναγνωρισμένα πρότυπα.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30%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και μέχρι 3.000€ ανά σύστημα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7" name="Εικόνα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1" y="6140583"/>
            <a:ext cx="828674" cy="828674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-78087"/>
            <a:ext cx="3379522" cy="65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570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997301"/>
            <a:ext cx="10515600" cy="549275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 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lang="el-GR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πιλέξιμες</a:t>
            </a:r>
            <a:r>
              <a:rPr lang="el-GR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-Επιχορηγούμενες Δαπάνες (2)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626"/>
              </p:ext>
            </p:extLst>
          </p:nvPr>
        </p:nvGraphicFramePr>
        <p:xfrm>
          <a:off x="1524000" y="1676503"/>
          <a:ext cx="9512967" cy="4603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13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30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00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8224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Σχέδιο Δράσης (</a:t>
                      </a:r>
                      <a:r>
                        <a:rPr lang="en-US" sz="15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businessplan</a:t>
                      </a: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  για τη Στρατηγική Διαφοροποίηση των Δραστηριοτήτων της Επιχείρησης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20% 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και όχι μεγαλύτερη από 15.000 €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03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5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</a:t>
                      </a:r>
                      <a:endParaRPr lang="el-GR" sz="15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Δράσεις Προβολής – προώθησης των επιχειρήσεων σε διαφοροποιημένες αγορές στόχους.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20% 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και όχι μεγαλύτερη από 20.000 €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4056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5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</a:t>
                      </a:r>
                      <a:endParaRPr lang="el-GR" sz="15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Ενέργειες για την κατοχύρωση ευρεσιτεχνιών και την προστασία της πνευματικής ιδιοκτησίας σε εθνικό, ευρωπαϊκό και διεθνές επίπεδο ή για την απόκτηση και χρήση </a:t>
                      </a:r>
                      <a:r>
                        <a:rPr lang="el-GR" sz="15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πατεντών</a:t>
                      </a: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και για τη μεταφορά τεχνογνωσίας.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20%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και όχι μεγαλύτερη από 25.000€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07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5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</a:t>
                      </a:r>
                      <a:endParaRPr lang="el-GR" sz="15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Αμοιβή Συμβουλευτικών Υπηρεσιών.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(Σύνταξη – Υποβολή – Παρακολούθηση)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Έως 4.000€</a:t>
                      </a:r>
                      <a:endParaRPr lang="el-GR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7" name="Εικόνα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1" y="6140583"/>
            <a:ext cx="828674" cy="828674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75" y="-78087"/>
            <a:ext cx="3379522" cy="65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23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858</TotalTime>
  <Words>1351</Words>
  <Application>Microsoft Office PowerPoint</Application>
  <PresentationFormat>Ευρεία οθόνη</PresentationFormat>
  <Paragraphs>223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Δράση «Πρόγραμμα Στήριξης και Ενίσχυσης Μικρομεσαίων Επιχειρήσεων στο πλαίσιο του άξονα προτεραιότητας 6 του Χρηματοδοτικού Προγράμματος με τίτλο “Χρηματοδότηση έργων και Δράσεων για την ανάπτυξη βιώσιμων οικονομικών δραστηριοτήτων χαμηλού ανθρακικού αποτυπώματος στις Π.Ε. Κοζάνης, Φλώρινας και στον Δήμο Μεγαλόπολης της Π.Ε Αρκαδίας»</vt:lpstr>
      <vt:lpstr>  1.Ταυτότητα της Δράσης</vt:lpstr>
      <vt:lpstr>2. Φορείς Υλοποίησης της Δράσης</vt:lpstr>
      <vt:lpstr>3. Προϋπολογισμός της Δράσης (Δημόσια Δαπάνη)</vt:lpstr>
      <vt:lpstr>4. Δικαιούχοι-Όροι &amp; Προϋποθέσεις Συμμετοχής</vt:lpstr>
      <vt:lpstr>Παρουσίαση του PowerPoint</vt:lpstr>
      <vt:lpstr>Παρουσίαση του PowerPoint</vt:lpstr>
      <vt:lpstr>5. Επιλέξιμες-Επιχορηγούμενες Δαπάνες</vt:lpstr>
      <vt:lpstr>6. Eπιλέξιμες-Επιχορηγούμενες Δαπάνες (2)</vt:lpstr>
      <vt:lpstr>7. Προϋπολογισμός –Επιχορήγηση-Διάρκεια Υλοποίησης Έργων</vt:lpstr>
      <vt:lpstr>8. Υποβολή Αιτήσεων</vt:lpstr>
      <vt:lpstr>Χρονοδιάγραμμα Υποβολής Αιτήσεων</vt:lpstr>
      <vt:lpstr>9. Αξιολόγηση</vt:lpstr>
      <vt:lpstr>9.1 Κριτήρια Αξιολόγησης</vt:lpstr>
      <vt:lpstr>10. Υλοποίηση-Παρακολούθηση Πράξεων </vt:lpstr>
      <vt:lpstr> 11.Πληροφορίες-Επικοινωνία</vt:lpstr>
      <vt:lpstr>12 Πληροφόρηση</vt:lpstr>
      <vt:lpstr>Ευχαριστούμε για την προσοχή σας  </vt:lpstr>
    </vt:vector>
  </TitlesOfParts>
  <Company>KEPA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Ταυτότητα της Δράσης</dc:title>
  <dc:creator>Τσιτσόπουλος Ιωάννης</dc:creator>
  <cp:lastModifiedBy>Τσιτσόπουλος Ιωάννης</cp:lastModifiedBy>
  <cp:revision>79</cp:revision>
  <dcterms:created xsi:type="dcterms:W3CDTF">2021-10-21T11:10:26Z</dcterms:created>
  <dcterms:modified xsi:type="dcterms:W3CDTF">2021-11-01T11:19:30Z</dcterms:modified>
</cp:coreProperties>
</file>